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9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68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362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709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25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41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57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92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1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3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71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52D0A-0577-4E93-A436-113D17C5E3A1}" type="datetimeFigureOut">
              <a:rPr lang="en-US" smtClean="0"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87066-B732-46DE-AAEA-C2B31731C9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39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15.jpg"/><Relationship Id="rId3" Type="http://schemas.openxmlformats.org/officeDocument/2006/relationships/audio" Target="../media/media1.m4a"/><Relationship Id="rId7" Type="http://schemas.openxmlformats.org/officeDocument/2006/relationships/image" Target="../media/image11.jpg"/><Relationship Id="rId12" Type="http://schemas.openxmlformats.org/officeDocument/2006/relationships/image" Target="../media/image14.png"/><Relationship Id="rId2" Type="http://schemas.microsoft.com/office/2007/relationships/media" Target="../media/media1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11" Type="http://schemas.openxmlformats.org/officeDocument/2006/relationships/image" Target="../media/image13.gi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0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10025" y="1291841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10025" y="3482591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025" y="2263391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99000"/>
            <a:ext cx="12192000" cy="102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5525" y="1450591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5655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563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46221" y="1475079"/>
            <a:ext cx="698500" cy="81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7" idx="3"/>
          </p:cNvCxnSpPr>
          <p:nvPr/>
        </p:nvCxnSpPr>
        <p:spPr>
          <a:xfrm>
            <a:off x="203200" y="5168900"/>
            <a:ext cx="11988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54575" y="1615691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62625" y="1450591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65525" y="1469641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035425" y="3711191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5" idx="1"/>
          </p:cNvCxnSpPr>
          <p:nvPr/>
        </p:nvCxnSpPr>
        <p:spPr>
          <a:xfrm>
            <a:off x="4035425" y="4231891"/>
            <a:ext cx="8509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010025" y="3698491"/>
            <a:ext cx="175260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010025" y="2298316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11724" y="2312604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38725" y="2453891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76825" y="2976179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83025" y="16156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354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187825" y="15902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402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148929" y="1459878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4133215" y="1624903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4133215" y="1827412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4148929" y="1522341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4134484" y="1713740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565524" y="3596891"/>
            <a:ext cx="444501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5756274" y="3482591"/>
            <a:ext cx="444501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800725" y="2649947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33544" y="22525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62144" y="22652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781925" y="1322878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81925" y="3513628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337425" y="1481628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7337424" y="1507028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928225" y="1481628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626475" y="1646728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534525" y="1481628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337425" y="1500678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807325" y="3742228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1"/>
          </p:cNvCxnSpPr>
          <p:nvPr/>
        </p:nvCxnSpPr>
        <p:spPr>
          <a:xfrm>
            <a:off x="7807325" y="4262928"/>
            <a:ext cx="8509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810625" y="2484928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848725" y="3007216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7337424" y="3627928"/>
            <a:ext cx="444501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9528174" y="3513628"/>
            <a:ext cx="444501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9572625" y="2680984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09925" y="1500678"/>
            <a:ext cx="3219449" cy="32519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 rot="5400000">
            <a:off x="5350581" y="317092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FBI:VIOLENCE CRIME:GANGS</a:t>
            </a:r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1784350" y="3854555"/>
            <a:ext cx="5518151" cy="266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89" idx="2"/>
          </p:cNvCxnSpPr>
          <p:nvPr/>
        </p:nvCxnSpPr>
        <p:spPr>
          <a:xfrm flipV="1">
            <a:off x="6368495" y="3171798"/>
            <a:ext cx="553005" cy="327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6921500" y="3102304"/>
            <a:ext cx="152400" cy="1389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Arrow Connector 95"/>
          <p:cNvCxnSpPr/>
          <p:nvPr/>
        </p:nvCxnSpPr>
        <p:spPr>
          <a:xfrm flipH="1" flipV="1">
            <a:off x="5648325" y="3095241"/>
            <a:ext cx="958850" cy="1016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1131887" y="4045160"/>
            <a:ext cx="5518151" cy="2660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444500" y="2019300"/>
            <a:ext cx="687387" cy="2342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389857" y="2019300"/>
            <a:ext cx="114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Neighbors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444500" y="2505350"/>
            <a:ext cx="687387" cy="234237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536700" y="2505350"/>
            <a:ext cx="6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 rot="5213975">
            <a:off x="6365397" y="2188483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Presidnet</a:t>
            </a:r>
            <a:r>
              <a:rPr lang="en-US" dirty="0" smtClean="0"/>
              <a:t> </a:t>
            </a:r>
            <a:r>
              <a:rPr lang="en-US" sz="800" dirty="0" smtClean="0"/>
              <a:t>2pac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 rot="5636656">
            <a:off x="5520564" y="290995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1563330" y="2761933"/>
            <a:ext cx="12394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Roth.ibm.damiler.(visa).*</a:t>
            </a:r>
            <a:endParaRPr lang="en-US" sz="800" strike="sngStrike" dirty="0"/>
          </a:p>
        </p:txBody>
      </p:sp>
      <p:cxnSp>
        <p:nvCxnSpPr>
          <p:cNvPr id="106" name="Straight Arrow Connector 105"/>
          <p:cNvCxnSpPr>
            <a:endCxn id="82" idx="0"/>
          </p:cNvCxnSpPr>
          <p:nvPr/>
        </p:nvCxnSpPr>
        <p:spPr>
          <a:xfrm flipH="1" flipV="1">
            <a:off x="6976507" y="3355591"/>
            <a:ext cx="104259" cy="339100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116078" y="1280643"/>
            <a:ext cx="219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</a:t>
            </a:r>
            <a:r>
              <a:rPr lang="en-US" sz="4400" dirty="0" smtClean="0"/>
              <a:t> </a:t>
            </a:r>
          </a:p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sp>
        <p:nvSpPr>
          <p:cNvPr id="109" name="TextBox 108"/>
          <p:cNvSpPr txBox="1"/>
          <p:nvPr/>
        </p:nvSpPr>
        <p:spPr>
          <a:xfrm>
            <a:off x="560176" y="2765291"/>
            <a:ext cx="2048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INTERNET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web </a:t>
            </a:r>
            <a:r>
              <a:rPr lang="en-US" sz="800" strike="sngStrike" dirty="0" err="1" smtClean="0"/>
              <a:t>ster</a:t>
            </a:r>
            <a:r>
              <a:rPr lang="en-US" sz="800" strike="sngStrike" dirty="0" smtClean="0"/>
              <a:t> biggie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PENTAGON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deeree</a:t>
            </a:r>
            <a:r>
              <a:rPr lang="en-US" sz="800" strike="sngStrike" dirty="0" smtClean="0"/>
              <a:t> park 2pac</a:t>
            </a:r>
            <a:r>
              <a:rPr lang="en-US" dirty="0" smtClean="0"/>
              <a:t>)</a:t>
            </a:r>
          </a:p>
          <a:p>
            <a:r>
              <a:rPr lang="en-US" dirty="0" smtClean="0"/>
              <a:t>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bismark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0" name="Rectangle 109"/>
          <p:cNvSpPr/>
          <p:nvPr/>
        </p:nvSpPr>
        <p:spPr>
          <a:xfrm>
            <a:off x="4203789" y="3729528"/>
            <a:ext cx="289869" cy="598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7976596" y="3436618"/>
            <a:ext cx="289869" cy="598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7781925" y="3729528"/>
            <a:ext cx="175260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778750" y="2321096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781925" y="2329353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683624" y="2343641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4340225" y="5168900"/>
            <a:ext cx="1416049" cy="406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4406624" y="5244346"/>
            <a:ext cx="1264201" cy="26987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5235575" y="3443777"/>
            <a:ext cx="190500" cy="202369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4490309" y="5251555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biggie</a:t>
            </a:r>
            <a:endParaRPr lang="en-US" sz="1000" strike="sngStrike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3683000" y="1469641"/>
            <a:ext cx="860425" cy="66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04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7247466" y="3369992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31591" y="1280643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1591" y="2252193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1564" y="4699000"/>
            <a:ext cx="8970435" cy="102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87091" y="1439393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87091" y="1439393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377891" y="1439393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787" y="1463881"/>
            <a:ext cx="698500" cy="81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03199" y="5121862"/>
            <a:ext cx="11988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76141" y="1604493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4191" y="1439393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6787091" y="1458443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31591" y="2287118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133290" y="2301406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60291" y="2442693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98391" y="2964981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04591" y="16044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56991" y="15663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09391" y="15790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61791" y="15663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7370495" y="1448680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7354781" y="1613705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7354781" y="1816214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7370495" y="1511143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7356050" y="1702542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022291" y="2638749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55110" y="2241399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683710" y="2254099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431492" y="1489480"/>
            <a:ext cx="3244850" cy="3251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5636656">
            <a:off x="8742130" y="289876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10116078" y="1280643"/>
            <a:ext cx="219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</a:t>
            </a:r>
            <a:r>
              <a:rPr lang="en-US" sz="4400" dirty="0" smtClean="0"/>
              <a:t> </a:t>
            </a:r>
          </a:p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394723" y="1520307"/>
            <a:ext cx="27349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Ibm.damiler.Apple.davision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 rot="16449565">
            <a:off x="8492573" y="6167203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 rot="16449565">
            <a:off x="2889670" y="3923332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3" name="Cloud 2"/>
          <p:cNvSpPr/>
          <p:nvPr/>
        </p:nvSpPr>
        <p:spPr>
          <a:xfrm>
            <a:off x="7305004" y="3109827"/>
            <a:ext cx="768233" cy="6408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accent4"/>
                </a:solidFill>
              </a:rPr>
              <a:t>SQ.ibm</a:t>
            </a:r>
            <a:endParaRPr lang="en-US" sz="8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194" y="1922358"/>
            <a:ext cx="18421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).</a:t>
            </a:r>
            <a:r>
              <a:rPr lang="en-US" sz="900" strike="sngStrike" dirty="0" err="1" smtClean="0"/>
              <a:t>McCARTHY</a:t>
            </a:r>
            <a:r>
              <a:rPr lang="en-US" sz="900" strike="sngStrike" dirty="0" smtClean="0"/>
              <a:t>: Twins, Visa </a:t>
            </a:r>
            <a:r>
              <a:rPr lang="en-US" sz="900" strike="sngStrike" dirty="0" err="1" smtClean="0"/>
              <a:t>oj</a:t>
            </a:r>
            <a:endParaRPr lang="en-US" sz="9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4884111" y="2241399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[x] no</a:t>
            </a:r>
            <a:endParaRPr lang="en-US" sz="900" dirty="0"/>
          </a:p>
        </p:txBody>
      </p:sp>
      <p:sp>
        <p:nvSpPr>
          <p:cNvPr id="13" name="Rectangle 12"/>
          <p:cNvSpPr/>
          <p:nvPr/>
        </p:nvSpPr>
        <p:spPr>
          <a:xfrm>
            <a:off x="3496472" y="1794512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0" name="Rectangle 69"/>
          <p:cNvSpPr/>
          <p:nvPr/>
        </p:nvSpPr>
        <p:spPr>
          <a:xfrm>
            <a:off x="3494783" y="3930807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6" name="Rectangle 75"/>
          <p:cNvSpPr/>
          <p:nvPr/>
        </p:nvSpPr>
        <p:spPr>
          <a:xfrm>
            <a:off x="9206608" y="5937129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80" name="Rectangle 79"/>
          <p:cNvSpPr/>
          <p:nvPr/>
        </p:nvSpPr>
        <p:spPr>
          <a:xfrm>
            <a:off x="7215875" y="3681742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49404" y="3923332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Ibm.damiler.soa.JAX</a:t>
            </a:r>
            <a:r>
              <a:rPr lang="en-US" sz="800" strike="sngStrike" dirty="0" smtClean="0"/>
              <a:t>-WS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97527" y="1439393"/>
            <a:ext cx="0" cy="541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2733210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2:18PM POLICE SIRENTS</a:t>
            </a:r>
            <a:endParaRPr lang="en-US" sz="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04176" y="3154687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school sirens</a:t>
            </a:r>
            <a:endParaRPr lang="en-US" strike="sngStrike" dirty="0"/>
          </a:p>
        </p:txBody>
      </p:sp>
      <p:sp>
        <p:nvSpPr>
          <p:cNvPr id="72" name="Cube 71"/>
          <p:cNvSpPr/>
          <p:nvPr/>
        </p:nvSpPr>
        <p:spPr>
          <a:xfrm>
            <a:off x="2489810" y="2338787"/>
            <a:ext cx="1377538" cy="7125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64" y="2808385"/>
            <a:ext cx="485843" cy="485843"/>
          </a:xfrm>
          <a:prstGeom prst="rect">
            <a:avLst/>
          </a:prstGeom>
        </p:spPr>
      </p:pic>
      <p:pic>
        <p:nvPicPr>
          <p:cNvPr id="74" name="Picture 2" descr="police_evidence_proshG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94" y="3420570"/>
            <a:ext cx="588406" cy="3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/>
          <p:cNvCxnSpPr/>
          <p:nvPr/>
        </p:nvCxnSpPr>
        <p:spPr>
          <a:xfrm>
            <a:off x="1871246" y="2754423"/>
            <a:ext cx="356261" cy="985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88323" y="1924330"/>
            <a:ext cx="21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FBI:WMD:for</a:t>
            </a:r>
            <a:r>
              <a:rPr lang="en-US" dirty="0" smtClean="0"/>
              <a:t> Schools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89810" y="3347470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jax-ws</a:t>
            </a:r>
            <a:r>
              <a:rPr lang="en-US" strike="sngStrike" dirty="0" smtClean="0"/>
              <a:t> visa ty </a:t>
            </a:r>
            <a:r>
              <a:rPr lang="en-US" strike="sngStrike" dirty="0" err="1" smtClean="0"/>
              <a:t>lim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websphere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4055802" y="2750548"/>
            <a:ext cx="1280677" cy="5436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39927" y="2833238"/>
            <a:ext cx="12650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).</a:t>
            </a:r>
            <a:r>
              <a:rPr lang="en-US" sz="900" strike="sngStrike" dirty="0" err="1" smtClean="0"/>
              <a:t>Twins.mopen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386564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7247466" y="3369992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231591" y="1280643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31591" y="2252193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21564" y="4699000"/>
            <a:ext cx="8970435" cy="102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87091" y="1439393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787091" y="1439393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377891" y="1439393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267787" y="1463881"/>
            <a:ext cx="698500" cy="81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203199" y="5121862"/>
            <a:ext cx="11988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076141" y="1604493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84191" y="1439393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6787091" y="1458443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231591" y="2287118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133290" y="2301406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60291" y="2442693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298391" y="2964981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04591" y="16044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256991" y="15663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09391" y="15790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561791" y="1566393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7370495" y="1448680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7354781" y="1613705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7354781" y="1816214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7370495" y="1511143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7356050" y="1702542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022291" y="2638749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55110" y="2241399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683710" y="2254099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6431492" y="1489480"/>
            <a:ext cx="3244850" cy="3251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5636656">
            <a:off x="8742130" y="2898761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10116078" y="1280643"/>
            <a:ext cx="219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</a:t>
            </a:r>
            <a:r>
              <a:rPr lang="en-US" sz="4400" dirty="0" smtClean="0"/>
              <a:t> </a:t>
            </a:r>
          </a:p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394723" y="1520307"/>
            <a:ext cx="27349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Ibm.damiler.Apple.davision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 rot="16449565">
            <a:off x="8492573" y="6167203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 rot="16449565">
            <a:off x="2889670" y="3923332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3" name="Cloud 2"/>
          <p:cNvSpPr/>
          <p:nvPr/>
        </p:nvSpPr>
        <p:spPr>
          <a:xfrm>
            <a:off x="7305004" y="3109827"/>
            <a:ext cx="768233" cy="6408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accent4"/>
                </a:solidFill>
              </a:rPr>
              <a:t>SQ.ibm</a:t>
            </a:r>
            <a:endParaRPr lang="en-US" sz="8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364194" y="1922358"/>
            <a:ext cx="18421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).</a:t>
            </a:r>
            <a:r>
              <a:rPr lang="en-US" sz="900" strike="sngStrike" dirty="0" err="1" smtClean="0"/>
              <a:t>McCARTHY</a:t>
            </a:r>
            <a:r>
              <a:rPr lang="en-US" sz="900" strike="sngStrike" dirty="0" smtClean="0"/>
              <a:t>: Twins, Visa </a:t>
            </a:r>
            <a:r>
              <a:rPr lang="en-US" sz="900" strike="sngStrike" dirty="0" err="1" smtClean="0"/>
              <a:t>oj</a:t>
            </a:r>
            <a:endParaRPr lang="en-US" sz="9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4884111" y="2241399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[x] no</a:t>
            </a:r>
            <a:endParaRPr lang="en-US" sz="900" dirty="0"/>
          </a:p>
        </p:txBody>
      </p:sp>
      <p:sp>
        <p:nvSpPr>
          <p:cNvPr id="13" name="Rectangle 12"/>
          <p:cNvSpPr/>
          <p:nvPr/>
        </p:nvSpPr>
        <p:spPr>
          <a:xfrm>
            <a:off x="3496472" y="1794512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0" name="Rectangle 69"/>
          <p:cNvSpPr/>
          <p:nvPr/>
        </p:nvSpPr>
        <p:spPr>
          <a:xfrm>
            <a:off x="3494783" y="3930807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6" name="Rectangle 75"/>
          <p:cNvSpPr/>
          <p:nvPr/>
        </p:nvSpPr>
        <p:spPr>
          <a:xfrm>
            <a:off x="9206608" y="5937129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80" name="Rectangle 79"/>
          <p:cNvSpPr/>
          <p:nvPr/>
        </p:nvSpPr>
        <p:spPr>
          <a:xfrm>
            <a:off x="7215875" y="3681742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149404" y="3923332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Ibm.damiler.soa.JAX</a:t>
            </a:r>
            <a:r>
              <a:rPr lang="en-US" sz="800" strike="sngStrike" dirty="0" smtClean="0"/>
              <a:t>-WS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997527" y="1439393"/>
            <a:ext cx="0" cy="541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0" y="2733210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2:18PM POLICE SIRENTS</a:t>
            </a:r>
            <a:endParaRPr lang="en-US" sz="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204176" y="3154687"/>
            <a:ext cx="1990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school sirens</a:t>
            </a:r>
            <a:endParaRPr lang="en-US" strike="sngStrike" dirty="0"/>
          </a:p>
        </p:txBody>
      </p:sp>
      <p:sp>
        <p:nvSpPr>
          <p:cNvPr id="72" name="Cube 71"/>
          <p:cNvSpPr/>
          <p:nvPr/>
        </p:nvSpPr>
        <p:spPr>
          <a:xfrm>
            <a:off x="2489810" y="2338787"/>
            <a:ext cx="1377538" cy="7125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664" y="2808385"/>
            <a:ext cx="485843" cy="485843"/>
          </a:xfrm>
          <a:prstGeom prst="rect">
            <a:avLst/>
          </a:prstGeom>
        </p:spPr>
      </p:pic>
      <p:pic>
        <p:nvPicPr>
          <p:cNvPr id="74" name="Picture 2" descr="police_evidence_proshG_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794" y="3420570"/>
            <a:ext cx="588406" cy="3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/>
          <p:cNvCxnSpPr/>
          <p:nvPr/>
        </p:nvCxnSpPr>
        <p:spPr>
          <a:xfrm>
            <a:off x="1871246" y="2754423"/>
            <a:ext cx="356261" cy="985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88323" y="1924330"/>
            <a:ext cx="217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FBI:WMD:for</a:t>
            </a:r>
            <a:r>
              <a:rPr lang="en-US" dirty="0" smtClean="0"/>
              <a:t> Schools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89810" y="3347470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jax-ws</a:t>
            </a:r>
            <a:r>
              <a:rPr lang="en-US" strike="sngStrike" dirty="0" smtClean="0"/>
              <a:t> visa ty </a:t>
            </a:r>
            <a:r>
              <a:rPr lang="en-US" strike="sngStrike" dirty="0" err="1" smtClean="0"/>
              <a:t>lim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websphere</a:t>
            </a:r>
            <a:endParaRPr lang="en-US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4055802" y="2750548"/>
            <a:ext cx="1280677" cy="54368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039927" y="2833238"/>
            <a:ext cx="12650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).</a:t>
            </a:r>
            <a:r>
              <a:rPr lang="en-US" sz="900" strike="sngStrike" dirty="0" err="1" smtClean="0"/>
              <a:t>Twins.mopen</a:t>
            </a:r>
            <a:endParaRPr lang="en-US" sz="9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8190601" y="2419761"/>
            <a:ext cx="767720" cy="164751"/>
          </a:xfrm>
          <a:prstGeom prst="rect">
            <a:avLst/>
          </a:prstGeom>
          <a:solidFill>
            <a:srgbClr val="FF31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marschal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594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0" y="977900"/>
            <a:ext cx="12192000" cy="34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690B33-DBA9-4BF5-A099-18DE087040CE}"/>
              </a:ext>
            </a:extLst>
          </p:cNvPr>
          <p:cNvCxnSpPr/>
          <p:nvPr/>
        </p:nvCxnSpPr>
        <p:spPr>
          <a:xfrm>
            <a:off x="444500" y="189650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C02735-2290-4F75-941E-78DE0C34B381}"/>
              </a:ext>
            </a:extLst>
          </p:cNvPr>
          <p:cNvSpPr txBox="1"/>
          <p:nvPr/>
        </p:nvSpPr>
        <p:spPr>
          <a:xfrm>
            <a:off x="381000" y="140120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22B5DF-03D4-4ADB-AA5B-F3BDCA868BB9}"/>
              </a:ext>
            </a:extLst>
          </p:cNvPr>
          <p:cNvSpPr txBox="1"/>
          <p:nvPr/>
        </p:nvSpPr>
        <p:spPr>
          <a:xfrm>
            <a:off x="522702" y="4649232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E8B2693-2B07-4645-96F5-B487C5AFFC4A}"/>
              </a:ext>
            </a:extLst>
          </p:cNvPr>
          <p:cNvCxnSpPr/>
          <p:nvPr/>
        </p:nvCxnSpPr>
        <p:spPr>
          <a:xfrm>
            <a:off x="319502" y="511329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13A604A-5B8A-4F84-B483-A0FACBCF9273}"/>
              </a:ext>
            </a:extLst>
          </p:cNvPr>
          <p:cNvCxnSpPr/>
          <p:nvPr/>
        </p:nvCxnSpPr>
        <p:spPr>
          <a:xfrm>
            <a:off x="43118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91CB25-66FE-4308-B06B-6691920C8160}"/>
              </a:ext>
            </a:extLst>
          </p:cNvPr>
          <p:cNvSpPr txBox="1"/>
          <p:nvPr/>
        </p:nvSpPr>
        <p:spPr>
          <a:xfrm>
            <a:off x="4533900" y="14012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F6EB960-24E6-487C-AC1B-86D67A1F8F30}"/>
              </a:ext>
            </a:extLst>
          </p:cNvPr>
          <p:cNvCxnSpPr/>
          <p:nvPr/>
        </p:nvCxnSpPr>
        <p:spPr>
          <a:xfrm>
            <a:off x="87441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C015D1C-50A0-45BF-956F-3F7131731294}"/>
              </a:ext>
            </a:extLst>
          </p:cNvPr>
          <p:cNvCxnSpPr/>
          <p:nvPr/>
        </p:nvCxnSpPr>
        <p:spPr>
          <a:xfrm>
            <a:off x="8667933" y="517155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B57B24A-B919-4739-AEFB-F66A8F46826E}"/>
              </a:ext>
            </a:extLst>
          </p:cNvPr>
          <p:cNvSpPr/>
          <p:nvPr/>
        </p:nvSpPr>
        <p:spPr>
          <a:xfrm>
            <a:off x="8706216" y="1374259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DCC62A-17B4-488A-B987-149CF1554724}"/>
              </a:ext>
            </a:extLst>
          </p:cNvPr>
          <p:cNvSpPr/>
          <p:nvPr/>
        </p:nvSpPr>
        <p:spPr>
          <a:xfrm>
            <a:off x="8706216" y="474456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C56D10-1D78-44B5-89CD-154A9C55F9B7}"/>
              </a:ext>
            </a:extLst>
          </p:cNvPr>
          <p:cNvSpPr/>
          <p:nvPr/>
        </p:nvSpPr>
        <p:spPr>
          <a:xfrm>
            <a:off x="1017424" y="2106057"/>
            <a:ext cx="2081376" cy="2448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97D8E8-7859-49C0-AF8D-7D12BE5015BB}"/>
              </a:ext>
            </a:extLst>
          </p:cNvPr>
          <p:cNvSpPr/>
          <p:nvPr/>
        </p:nvSpPr>
        <p:spPr>
          <a:xfrm>
            <a:off x="1226262" y="4073523"/>
            <a:ext cx="1663700" cy="247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DCCC40-193E-473C-8FA4-991D8DCD1401}"/>
              </a:ext>
            </a:extLst>
          </p:cNvPr>
          <p:cNvSpPr/>
          <p:nvPr/>
        </p:nvSpPr>
        <p:spPr>
          <a:xfrm>
            <a:off x="1017424" y="2118263"/>
            <a:ext cx="2081376" cy="349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2E2BC2-22FE-4E88-A862-200004248F5A}"/>
              </a:ext>
            </a:extLst>
          </p:cNvPr>
          <p:cNvSpPr/>
          <p:nvPr/>
        </p:nvSpPr>
        <p:spPr>
          <a:xfrm>
            <a:off x="1017424" y="2455300"/>
            <a:ext cx="2081376" cy="1193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361D5-81FD-4AB0-8568-6B99985EAD6B}"/>
              </a:ext>
            </a:extLst>
          </p:cNvPr>
          <p:cNvSpPr/>
          <p:nvPr/>
        </p:nvSpPr>
        <p:spPr>
          <a:xfrm>
            <a:off x="1226262" y="276860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CD99C8-C541-4C08-9EED-36F12E626395}"/>
              </a:ext>
            </a:extLst>
          </p:cNvPr>
          <p:cNvSpPr/>
          <p:nvPr/>
        </p:nvSpPr>
        <p:spPr>
          <a:xfrm>
            <a:off x="1226262" y="313343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185980-038F-48AC-81DA-2DD763CCD3D1}"/>
              </a:ext>
            </a:extLst>
          </p:cNvPr>
          <p:cNvSpPr/>
          <p:nvPr/>
        </p:nvSpPr>
        <p:spPr>
          <a:xfrm>
            <a:off x="1226262" y="3572907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DDA034AA-7C50-4A01-959C-1C8A17DD1698}"/>
              </a:ext>
            </a:extLst>
          </p:cNvPr>
          <p:cNvSpPr/>
          <p:nvPr/>
        </p:nvSpPr>
        <p:spPr>
          <a:xfrm>
            <a:off x="1105329" y="5308160"/>
            <a:ext cx="1725776" cy="1457541"/>
          </a:xfrm>
          <a:prstGeom prst="cube">
            <a:avLst>
              <a:gd name="adj" fmla="val 9599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08684" y="2280679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4404" y="5910768"/>
            <a:ext cx="1603169" cy="854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0930" y="5982096"/>
            <a:ext cx="11674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Patterns and </a:t>
            </a:r>
          </a:p>
          <a:p>
            <a:r>
              <a:rPr lang="en-US" sz="1400" b="1" dirty="0" smtClean="0"/>
              <a:t>Algorithms</a:t>
            </a:r>
            <a:endParaRPr lang="en-US" sz="1400" b="1" dirty="0"/>
          </a:p>
        </p:txBody>
      </p:sp>
      <p:sp>
        <p:nvSpPr>
          <p:cNvPr id="15" name="Rectangle 14"/>
          <p:cNvSpPr/>
          <p:nvPr/>
        </p:nvSpPr>
        <p:spPr>
          <a:xfrm>
            <a:off x="1578545" y="5440933"/>
            <a:ext cx="48122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72153" y="2649636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72E2BC2-22FE-4E88-A862-200004248F5A}"/>
              </a:ext>
            </a:extLst>
          </p:cNvPr>
          <p:cNvSpPr/>
          <p:nvPr/>
        </p:nvSpPr>
        <p:spPr>
          <a:xfrm>
            <a:off x="1105329" y="5842626"/>
            <a:ext cx="1602244" cy="5039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84662" y="5659895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125512"/>
              </p:ext>
            </p:extLst>
          </p:nvPr>
        </p:nvGraphicFramePr>
        <p:xfrm>
          <a:off x="4462996" y="1894092"/>
          <a:ext cx="2598737" cy="750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ackager Shell Object" showAsIcon="1" r:id="rId5" imgW="2598840" imgH="532800" progId="Package">
                  <p:embed/>
                </p:oleObj>
              </mc:Choice>
              <mc:Fallback>
                <p:oleObj name="Packager Shell Object" showAsIcon="1" r:id="rId5" imgW="25988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2996" y="1894092"/>
                        <a:ext cx="2598737" cy="750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22702" y="51715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3mb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8744133" y="517534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$0.25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956" y="5540720"/>
            <a:ext cx="882752" cy="882752"/>
          </a:xfrm>
          <a:prstGeom prst="rect">
            <a:avLst/>
          </a:prstGeom>
        </p:spPr>
      </p:pic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598614"/>
              </p:ext>
            </p:extLst>
          </p:nvPr>
        </p:nvGraphicFramePr>
        <p:xfrm>
          <a:off x="4183078" y="2694760"/>
          <a:ext cx="10874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Packager Shell Object" showAsIcon="1" r:id="rId8" imgW="1086840" imgH="532800" progId="Package">
                  <p:embed/>
                </p:oleObj>
              </mc:Choice>
              <mc:Fallback>
                <p:oleObj name="Packager Shell Object" showAsIcon="1" r:id="rId8" imgW="10868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3078" y="2694760"/>
                        <a:ext cx="10874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" name="The sofware for patt (1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695659"/>
            <a:ext cx="609600" cy="6096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97" y="3589020"/>
            <a:ext cx="1226201" cy="70506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4474797" y="3228160"/>
            <a:ext cx="59103" cy="28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311833" y="3330276"/>
            <a:ext cx="320524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>
            <a:off x="4311833" y="4589420"/>
            <a:ext cx="320524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3806" y="3572907"/>
            <a:ext cx="1043275" cy="78245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143165" y="4929226"/>
            <a:ext cx="1661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Jason N. Meiers</a:t>
            </a:r>
          </a:p>
          <a:p>
            <a:r>
              <a:rPr lang="en-US" dirty="0" smtClean="0"/>
              <a:t>801 W 1st St</a:t>
            </a:r>
          </a:p>
          <a:p>
            <a:r>
              <a:rPr lang="en-US" dirty="0" smtClean="0"/>
              <a:t>Fort Worth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159675" y="4633496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of Cash</a:t>
            </a:r>
            <a:endParaRPr lang="en-US" dirty="0"/>
          </a:p>
        </p:txBody>
      </p:sp>
      <p:cxnSp>
        <p:nvCxnSpPr>
          <p:cNvPr id="51" name="Elbow Connector 50"/>
          <p:cNvCxnSpPr/>
          <p:nvPr/>
        </p:nvCxnSpPr>
        <p:spPr>
          <a:xfrm>
            <a:off x="4125130" y="5943495"/>
            <a:ext cx="320524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861511" y="1865866"/>
            <a:ext cx="11288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Customer  Value</a:t>
            </a:r>
            <a:endParaRPr lang="en-US" sz="1100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7649699" y="2269258"/>
            <a:ext cx="640191" cy="149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115368" y="4913243"/>
            <a:ext cx="12682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Prospecting </a:t>
            </a:r>
          </a:p>
          <a:p>
            <a:r>
              <a:rPr lang="en-US" sz="1000" dirty="0" smtClean="0"/>
              <a:t>Customers</a:t>
            </a:r>
          </a:p>
          <a:p>
            <a:r>
              <a:rPr lang="en-US" sz="1000" dirty="0" err="1" smtClean="0"/>
              <a:t>Aproach</a:t>
            </a:r>
            <a:endParaRPr lang="en-US" sz="1000" dirty="0" smtClean="0"/>
          </a:p>
          <a:p>
            <a:r>
              <a:rPr lang="en-US" sz="1000" dirty="0" smtClean="0"/>
              <a:t>Presentation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- </a:t>
            </a:r>
            <a:r>
              <a:rPr lang="en-US" sz="1000" dirty="0" err="1" smtClean="0"/>
              <a:t>Psells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- Marketing Plan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- Trail Close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 - </a:t>
            </a:r>
            <a:r>
              <a:rPr lang="en-US" sz="1000" dirty="0" err="1" smtClean="0"/>
              <a:t>Objectoins</a:t>
            </a:r>
            <a:endParaRPr lang="en-US" sz="1000" dirty="0" smtClean="0"/>
          </a:p>
          <a:p>
            <a:r>
              <a:rPr lang="en-US" sz="1000" dirty="0"/>
              <a:t> </a:t>
            </a:r>
            <a:r>
              <a:rPr lang="en-US" sz="1000" dirty="0" smtClean="0"/>
              <a:t>     - meet objections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 - Close</a:t>
            </a:r>
          </a:p>
          <a:p>
            <a:endParaRPr lang="en-US" sz="1000" dirty="0"/>
          </a:p>
          <a:p>
            <a:endParaRPr lang="en-US" sz="1000" dirty="0"/>
          </a:p>
        </p:txBody>
      </p:sp>
      <p:sp>
        <p:nvSpPr>
          <p:cNvPr id="62" name="TextBox 61"/>
          <p:cNvSpPr txBox="1"/>
          <p:nvPr/>
        </p:nvSpPr>
        <p:spPr>
          <a:xfrm>
            <a:off x="7115368" y="4664443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Process</a:t>
            </a:r>
            <a:endParaRPr 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994129" y="2053742"/>
            <a:ext cx="2151982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Pricing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Driving-Marketing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Product Services Brand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 smtClean="0"/>
              <a:t>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-64539" y="1331510"/>
            <a:ext cx="12192000" cy="802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bg1"/>
                </a:solidFill>
              </a:rPr>
              <a:t>outside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68" name="Straight Arrow Connector 67"/>
          <p:cNvCxnSpPr>
            <a:stCxn id="61" idx="1"/>
            <a:endCxn id="45" idx="2"/>
          </p:cNvCxnSpPr>
          <p:nvPr/>
        </p:nvCxnSpPr>
        <p:spPr>
          <a:xfrm flipH="1" flipV="1">
            <a:off x="6995444" y="4355363"/>
            <a:ext cx="119924" cy="152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8031368" y="3133430"/>
            <a:ext cx="429441" cy="2468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7808800" y="3277052"/>
            <a:ext cx="481089" cy="48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088354" y="2275911"/>
            <a:ext cx="704332" cy="3469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061733" y="6647820"/>
            <a:ext cx="12281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995444" y="4929226"/>
            <a:ext cx="1035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267402" y="6431440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Follow up service</a:t>
            </a:r>
            <a:endParaRPr lang="en-US" sz="900" dirty="0"/>
          </a:p>
        </p:txBody>
      </p:sp>
      <p:sp>
        <p:nvSpPr>
          <p:cNvPr id="83" name="TextBox 82"/>
          <p:cNvSpPr txBox="1"/>
          <p:nvPr/>
        </p:nvSpPr>
        <p:spPr>
          <a:xfrm>
            <a:off x="6559733" y="6662272"/>
            <a:ext cx="25010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Arun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biliri</a:t>
            </a:r>
            <a:r>
              <a:rPr lang="en-US" sz="1000" strike="sngStrike" dirty="0" smtClean="0"/>
              <a:t>; </a:t>
            </a:r>
            <a:r>
              <a:rPr lang="en-US" sz="1000" strike="sngStrike" dirty="0" err="1" smtClean="0"/>
              <a:t>Ibm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ubs</a:t>
            </a:r>
            <a:r>
              <a:rPr lang="en-US" sz="1000" strike="sngStrike" dirty="0" smtClean="0"/>
              <a:t> add functions (</a:t>
            </a:r>
            <a:r>
              <a:rPr lang="en-US" sz="1000" strike="sngStrike" dirty="0" err="1" smtClean="0"/>
              <a:t>xml,traps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6872110" y="6577885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Post Sales</a:t>
            </a:r>
            <a:endParaRPr lang="en-US" sz="10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6473806" y="6647820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L3 </a:t>
            </a:r>
            <a:r>
              <a:rPr lang="en-US" sz="900" strike="sngStrike" dirty="0" err="1" smtClean="0"/>
              <a:t>tckets</a:t>
            </a:r>
            <a:endParaRPr lang="en-US" sz="900" strike="sngStrike" dirty="0"/>
          </a:p>
        </p:txBody>
      </p:sp>
      <p:cxnSp>
        <p:nvCxnSpPr>
          <p:cNvPr id="87" name="Straight Connector 86"/>
          <p:cNvCxnSpPr>
            <a:endCxn id="46" idx="2"/>
          </p:cNvCxnSpPr>
          <p:nvPr/>
        </p:nvCxnSpPr>
        <p:spPr>
          <a:xfrm flipV="1">
            <a:off x="4183078" y="585255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335478" y="600495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4487878" y="615735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640278" y="630975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364346" y="6053717"/>
            <a:ext cx="695679" cy="83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4623541" y="5957026"/>
            <a:ext cx="695679" cy="83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040271" y="5875999"/>
            <a:ext cx="241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PROSPECTING: CLASS A</a:t>
            </a:r>
            <a:endParaRPr lang="en-US" b="1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676" y="6286501"/>
            <a:ext cx="584257" cy="437629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2952648" y="6714275"/>
            <a:ext cx="1723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windansea</a:t>
            </a:r>
            <a:r>
              <a:rPr lang="en-US" sz="800" strike="sngStrike" dirty="0" smtClean="0"/>
              <a:t> beach san </a:t>
            </a:r>
            <a:r>
              <a:rPr lang="en-US" sz="800" strike="sngStrike" dirty="0" err="1" smtClean="0"/>
              <a:t>diego</a:t>
            </a:r>
            <a:r>
              <a:rPr lang="en-US" sz="800" strike="sngStrike" dirty="0" smtClean="0"/>
              <a:t> prospect</a:t>
            </a:r>
            <a:endParaRPr lang="en-US" sz="800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3891080" y="6062225"/>
            <a:ext cx="453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Logical</a:t>
            </a:r>
            <a:r>
              <a:rPr lang="en-US" dirty="0" smtClean="0"/>
              <a:t> MAINSTREET(WWI).CHECKPON HCALIR</a:t>
            </a: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3240676" y="6009009"/>
            <a:ext cx="760956" cy="78134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653622" y="6229479"/>
            <a:ext cx="263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100dmx60=6000 Saturday</a:t>
            </a:r>
            <a:endParaRPr lang="en-US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4152113" y="6448615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500 CLASS A Leads(logical) </a:t>
            </a:r>
            <a:r>
              <a:rPr lang="en-US" dirty="0" smtClean="0"/>
              <a:t>Saturday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3851330" y="6228612"/>
            <a:ext cx="922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jcp.org/</a:t>
            </a:r>
            <a:endParaRPr lang="en-US" strike="sngStrike" dirty="0"/>
          </a:p>
        </p:txBody>
      </p:sp>
      <p:sp>
        <p:nvSpPr>
          <p:cNvPr id="103" name="Rectangle 102"/>
          <p:cNvSpPr/>
          <p:nvPr/>
        </p:nvSpPr>
        <p:spPr>
          <a:xfrm>
            <a:off x="2889263" y="5711171"/>
            <a:ext cx="29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scott.nicklous@de.ibm.com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503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0" y="977900"/>
            <a:ext cx="12192000" cy="34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" name="Rectangle 1"/>
          <p:cNvSpPr/>
          <p:nvPr/>
        </p:nvSpPr>
        <p:spPr>
          <a:xfrm>
            <a:off x="3117604" y="3641376"/>
            <a:ext cx="299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scott.nicklous@de.ibm.com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74168" y="4415589"/>
            <a:ext cx="2143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Dorm</a:t>
            </a:r>
            <a:r>
              <a:rPr lang="en-US" dirty="0" smtClean="0"/>
              <a:t> SALES </a:t>
            </a:r>
            <a:r>
              <a:rPr lang="en-US" strike="sngStrike" dirty="0" smtClean="0"/>
              <a:t>1/4-de</a:t>
            </a:r>
          </a:p>
          <a:p>
            <a:r>
              <a:rPr lang="en-US" strike="sngStrike" dirty="0" smtClean="0"/>
              <a:t>Internet 2003 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-de</a:t>
            </a:r>
          </a:p>
          <a:p>
            <a:r>
              <a:rPr lang="en-US" strike="sngStrike" dirty="0" err="1" smtClean="0"/>
              <a:t>Capitlism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1663251" y="1927090"/>
            <a:ext cx="174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Customer  Value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4047728" y="339341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9733" y="469258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spam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1216207" y="162394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442564" y="2024115"/>
            <a:ext cx="1443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Process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61947" y="2665754"/>
            <a:ext cx="179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Ida:mathew</a:t>
            </a:r>
            <a:r>
              <a:rPr lang="en-US" dirty="0" smtClean="0"/>
              <a:t>   1/4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71811" y="3212432"/>
            <a:ext cx="443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53399" y="2479128"/>
            <a:ext cx="119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err="1" smtClean="0"/>
              <a:t>walll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361947" y="2393447"/>
            <a:ext cx="1612232" cy="1247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610565" y="1681215"/>
            <a:ext cx="1750741" cy="196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113937" y="2848460"/>
            <a:ext cx="1800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HOOVER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ibm.partner.bob</a:t>
            </a:r>
            <a:r>
              <a:rPr lang="en-US" sz="800" strike="sngStrike" dirty="0" smtClean="0"/>
              <a:t>.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895842" y="5731769"/>
            <a:ext cx="5218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 adam.abramski@sun.com, schaek@de.ibm.com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631348" y="479393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783748" y="494633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936148" y="509873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088548" y="5251136"/>
            <a:ext cx="791020" cy="52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12616" y="4995097"/>
            <a:ext cx="695679" cy="83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071811" y="4898406"/>
            <a:ext cx="695679" cy="83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9306338" y="4107450"/>
            <a:ext cx="922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jcp.org/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7863627" y="4436117"/>
            <a:ext cx="241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PROSPECTING: CLASS 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724274" y="5916435"/>
            <a:ext cx="4583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trike="sngStrike" dirty="0" smtClean="0"/>
              <a:t>Prospect </a:t>
            </a:r>
            <a:r>
              <a:rPr lang="en-US" strike="sngStrike" dirty="0" err="1" smtClean="0"/>
              <a:t>stree</a:t>
            </a:r>
            <a:r>
              <a:rPr lang="en-US" strike="sngStrike" dirty="0" smtClean="0"/>
              <a:t>, San Diego </a:t>
            </a:r>
          </a:p>
          <a:p>
            <a:r>
              <a:rPr lang="en-US" dirty="0"/>
              <a:t>	</a:t>
            </a:r>
            <a:r>
              <a:rPr lang="en-US" dirty="0" smtClean="0"/>
              <a:t>ATOMCLOCI.TIMER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cook,tim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2014-2016 </a:t>
            </a:r>
            <a:r>
              <a:rPr lang="en-US" b="1" dirty="0" err="1" smtClean="0"/>
              <a:t>cpva.sales</a:t>
            </a:r>
            <a:r>
              <a:rPr lang="en-US" dirty="0" smtClean="0"/>
              <a:t>: </a:t>
            </a:r>
            <a:r>
              <a:rPr lang="en-US" dirty="0" err="1" smtClean="0"/>
              <a:t>Apple.daivsoin.prospect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" idx="3"/>
          </p:cNvCxnSpPr>
          <p:nvPr/>
        </p:nvCxnSpPr>
        <p:spPr>
          <a:xfrm>
            <a:off x="6113937" y="3826042"/>
            <a:ext cx="2750298" cy="1384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850221" y="5098736"/>
            <a:ext cx="132870" cy="1118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504889" y="3397098"/>
            <a:ext cx="2258237" cy="71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228642" y="4292116"/>
            <a:ext cx="83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Logical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28737" y="4600636"/>
            <a:ext cx="26649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SALES </a:t>
            </a:r>
            <a:r>
              <a:rPr lang="en-US" sz="1200" b="1" dirty="0" err="1" smtClean="0"/>
              <a:t>Assc</a:t>
            </a:r>
            <a:r>
              <a:rPr lang="en-US" sz="1200" b="1" dirty="0" smtClean="0"/>
              <a:t>.</a:t>
            </a:r>
          </a:p>
          <a:p>
            <a:r>
              <a:rPr lang="en-US" sz="1200" b="1" dirty="0" smtClean="0"/>
              <a:t>MAINSTEET(checkpoint </a:t>
            </a:r>
            <a:r>
              <a:rPr lang="en-US" sz="1200" b="1" dirty="0" err="1" smtClean="0"/>
              <a:t>chalriee</a:t>
            </a:r>
            <a:r>
              <a:rPr lang="en-US" sz="1200" b="1" dirty="0" smtClean="0"/>
              <a:t>(</a:t>
            </a:r>
            <a:r>
              <a:rPr lang="en-US" sz="1200" b="1" strike="sngStrike" dirty="0" err="1" smtClean="0"/>
              <a:t>kdwe</a:t>
            </a:r>
            <a:r>
              <a:rPr lang="en-US" sz="1200" b="1" strike="sngStrike" dirty="0" smtClean="0"/>
              <a:t>)</a:t>
            </a:r>
          </a:p>
          <a:p>
            <a:r>
              <a:rPr lang="en-US" sz="1200" b="1" strike="sngStrike" dirty="0" smtClean="0"/>
              <a:t>CLASS A</a:t>
            </a:r>
          </a:p>
          <a:p>
            <a:r>
              <a:rPr lang="en-US" sz="1200" b="1" strike="sngStrike" dirty="0" smtClean="0"/>
              <a:t>CLASS B</a:t>
            </a:r>
          </a:p>
          <a:p>
            <a:r>
              <a:rPr lang="en-US" sz="1200" b="1" strike="sngStrike" dirty="0" smtClean="0"/>
              <a:t>Class c</a:t>
            </a:r>
            <a:endParaRPr lang="en-US" sz="1200" b="1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785224" y="2599567"/>
            <a:ext cx="1496638" cy="874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A5/HW5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663251" y="3581764"/>
            <a:ext cx="0" cy="1451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011" y="2610797"/>
            <a:ext cx="368983" cy="41727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5988" y="3143523"/>
            <a:ext cx="368983" cy="41727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4922" y="2610797"/>
            <a:ext cx="368983" cy="417279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V="1">
            <a:off x="6017704" y="5474899"/>
            <a:ext cx="3142751" cy="353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 rot="20030039">
            <a:off x="8329168" y="4933368"/>
            <a:ext cx="1280677" cy="24745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35" idx="1"/>
          </p:cNvCxnSpPr>
          <p:nvPr/>
        </p:nvCxnSpPr>
        <p:spPr>
          <a:xfrm flipH="1" flipV="1">
            <a:off x="9198060" y="5049975"/>
            <a:ext cx="530677" cy="58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9439027" y="5465260"/>
            <a:ext cx="289710" cy="97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897812">
            <a:off x="7684505" y="5262792"/>
            <a:ext cx="606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Manager</a:t>
            </a:r>
            <a:endParaRPr lang="en-US" sz="900" strike="sngStrike" dirty="0"/>
          </a:p>
        </p:txBody>
      </p:sp>
      <p:sp>
        <p:nvSpPr>
          <p:cNvPr id="53" name="Rectangle 52"/>
          <p:cNvSpPr/>
          <p:nvPr/>
        </p:nvSpPr>
        <p:spPr>
          <a:xfrm rot="20030039">
            <a:off x="8554255" y="4677492"/>
            <a:ext cx="1280677" cy="1359893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8110636" y="4672758"/>
            <a:ext cx="1723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r>
              <a:rPr lang="en-US" sz="1100" dirty="0" smtClean="0"/>
              <a:t> </a:t>
            </a:r>
            <a:r>
              <a:rPr lang="en-US" sz="1100" strike="sngStrike" dirty="0" smtClean="0"/>
              <a:t>territory(</a:t>
            </a:r>
            <a:r>
              <a:rPr lang="en-US" sz="1100" strike="sngStrike" dirty="0" err="1" smtClean="0"/>
              <a:t>ibm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avg</a:t>
            </a:r>
            <a:endParaRPr lang="en-US" sz="800" strike="sngStrike" dirty="0"/>
          </a:p>
        </p:txBody>
      </p:sp>
      <p:sp>
        <p:nvSpPr>
          <p:cNvPr id="55" name="Oval 54"/>
          <p:cNvSpPr/>
          <p:nvPr/>
        </p:nvSpPr>
        <p:spPr>
          <a:xfrm>
            <a:off x="9122903" y="5378208"/>
            <a:ext cx="230494" cy="1358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 rot="19897812">
            <a:off x="8044613" y="5793014"/>
            <a:ext cx="6014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egnineer</a:t>
            </a:r>
            <a:endParaRPr lang="en-US" sz="9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785224" y="1320800"/>
            <a:ext cx="0" cy="553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8710" y="6065411"/>
            <a:ext cx="801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Police</a:t>
            </a:r>
            <a:r>
              <a:rPr lang="en-US" dirty="0" smtClean="0"/>
              <a:t> </a:t>
            </a:r>
            <a:r>
              <a:rPr lang="en-US" sz="1000" dirty="0" smtClean="0"/>
              <a:t>siren</a:t>
            </a:r>
          </a:p>
          <a:p>
            <a:r>
              <a:rPr lang="en-US" sz="1000" dirty="0" smtClean="0"/>
              <a:t>3:42PM</a:t>
            </a:r>
            <a:endParaRPr lang="en-US" sz="1000" dirty="0"/>
          </a:p>
        </p:txBody>
      </p:sp>
      <p:pic>
        <p:nvPicPr>
          <p:cNvPr id="60" name="The sofware for patt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35809" y="2203868"/>
            <a:ext cx="609600" cy="609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805" y="2205173"/>
            <a:ext cx="1226201" cy="70506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4427909" y="1230496"/>
            <a:ext cx="59103" cy="28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>
            <a:off x="3798870" y="1658517"/>
            <a:ext cx="320524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>
            <a:off x="3798870" y="2917661"/>
            <a:ext cx="3205248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8415" y="2081116"/>
            <a:ext cx="1043275" cy="78245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068480" y="2666779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Sales Process</a:t>
            </a:r>
            <a:endParaRPr lang="en-US" sz="9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6948556" y="2931562"/>
            <a:ext cx="10359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716548" y="1324480"/>
            <a:ext cx="2833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PoC</a:t>
            </a:r>
            <a:r>
              <a:rPr lang="en-US" dirty="0" smtClean="0"/>
              <a:t>, </a:t>
            </a:r>
            <a:r>
              <a:rPr lang="en-US" dirty="0" err="1" smtClean="0"/>
              <a:t>PoT</a:t>
            </a:r>
            <a:r>
              <a:rPr lang="en-US" dirty="0" smtClean="0"/>
              <a:t> ( Proof of Concept)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029" y="1678825"/>
            <a:ext cx="368983" cy="41727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1204" y="1677003"/>
            <a:ext cx="368983" cy="41727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983" y="1658517"/>
            <a:ext cx="368983" cy="417279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70" idx="3"/>
            <a:endCxn id="71" idx="1"/>
          </p:cNvCxnSpPr>
          <p:nvPr/>
        </p:nvCxnSpPr>
        <p:spPr>
          <a:xfrm flipV="1">
            <a:off x="4487012" y="1885643"/>
            <a:ext cx="184192" cy="18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5108648" y="1881630"/>
            <a:ext cx="184192" cy="1822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371600" y="5315087"/>
            <a:ext cx="1627813" cy="93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8" idx="1"/>
          </p:cNvCxnSpPr>
          <p:nvPr/>
        </p:nvCxnSpPr>
        <p:spPr>
          <a:xfrm flipV="1">
            <a:off x="4199705" y="4877254"/>
            <a:ext cx="2360028" cy="122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697997" y="1925489"/>
            <a:ext cx="1694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6am Webinar(</a:t>
            </a:r>
            <a:r>
              <a:rPr lang="en-US" sz="900" strike="sngStrike" dirty="0" err="1" smtClean="0"/>
              <a:t>PoC</a:t>
            </a:r>
            <a:r>
              <a:rPr lang="en-US" sz="900" strike="sngStrike" dirty="0" smtClean="0"/>
              <a:t>)AUTOMATED</a:t>
            </a:r>
            <a:endParaRPr lang="en-US" sz="900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3596691" y="3004768"/>
            <a:ext cx="100555" cy="1950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015106" y="3049421"/>
            <a:ext cx="100555" cy="19502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714987" y="3025208"/>
            <a:ext cx="280709" cy="21035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8530" y="1975219"/>
            <a:ext cx="466725" cy="23812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4356021" y="1952472"/>
            <a:ext cx="1204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0.001 Objections 8am</a:t>
            </a:r>
            <a:endParaRPr lang="en-US" sz="9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3874168" y="6559664"/>
            <a:ext cx="2412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1600/d 0.25x4-5=8000-&gt;32000 per person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output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3882264" y="6498957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898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4006851" y="3426182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0025" y="1291841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025" y="2263391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99000"/>
            <a:ext cx="12192000" cy="102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5525" y="1450591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5655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563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46221" y="1475079"/>
            <a:ext cx="698500" cy="81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7" idx="3"/>
          </p:cNvCxnSpPr>
          <p:nvPr/>
        </p:nvCxnSpPr>
        <p:spPr>
          <a:xfrm>
            <a:off x="203200" y="5168900"/>
            <a:ext cx="11988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54575" y="1615691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62625" y="1450591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65525" y="1469641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10025" y="2298316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11724" y="2312604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38725" y="2453891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76825" y="2976179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83025" y="16156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354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187825" y="15902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402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148929" y="1459878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4133215" y="1624903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4133215" y="1827412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4148929" y="1522341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4134484" y="1713740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00725" y="2649947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33544" y="22525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62144" y="22652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5636656">
            <a:off x="5520564" y="290995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sp>
        <p:nvSpPr>
          <p:cNvPr id="73" name="Rectangle 72"/>
          <p:cNvSpPr/>
          <p:nvPr/>
        </p:nvSpPr>
        <p:spPr>
          <a:xfrm>
            <a:off x="193520" y="5854343"/>
            <a:ext cx="2343678" cy="9627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276599" y="1447471"/>
            <a:ext cx="3219451" cy="329242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290961" cy="10331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159" y="2470067"/>
            <a:ext cx="5279756" cy="296760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1033153"/>
            <a:ext cx="12290961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3669475" y="2054431"/>
            <a:ext cx="1377538" cy="7125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329" y="2524029"/>
            <a:ext cx="485843" cy="485843"/>
          </a:xfrm>
          <a:prstGeom prst="rect">
            <a:avLst/>
          </a:prstGeom>
        </p:spPr>
      </p:pic>
      <p:pic>
        <p:nvPicPr>
          <p:cNvPr id="1026" name="Picture 2" descr="police_evidence_proshG_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459" y="3136214"/>
            <a:ext cx="588406" cy="30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3050911" y="2470067"/>
            <a:ext cx="356261" cy="985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1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4025900" y="3381190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010025" y="1291841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10025" y="2263391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699000"/>
            <a:ext cx="12192000" cy="1028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65525" y="1450591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5655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56325" y="1450591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046221" y="1475079"/>
            <a:ext cx="698500" cy="8128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7" idx="3"/>
          </p:cNvCxnSpPr>
          <p:nvPr/>
        </p:nvCxnSpPr>
        <p:spPr>
          <a:xfrm>
            <a:off x="203200" y="5168900"/>
            <a:ext cx="11988800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854575" y="1615691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762625" y="1450591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65525" y="1469641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10025" y="2298316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911724" y="2312604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38725" y="2453891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076825" y="2976179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883025" y="16156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354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187825" y="15902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40225" y="1577591"/>
            <a:ext cx="45719" cy="4826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5400000">
            <a:off x="4148929" y="1459878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5400000">
            <a:off x="4133215" y="1624903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5400000">
            <a:off x="4133215" y="1827412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5400000">
            <a:off x="4148929" y="1522341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5400000">
            <a:off x="4134484" y="1713740"/>
            <a:ext cx="45719" cy="5210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00725" y="2649947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33544" y="22525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62144" y="2265297"/>
            <a:ext cx="2241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781925" y="1322878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781925" y="3513628"/>
            <a:ext cx="2133600" cy="1257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781925" y="2294428"/>
            <a:ext cx="1752600" cy="14351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337425" y="1481628"/>
            <a:ext cx="444500" cy="32893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9928225" y="1481628"/>
            <a:ext cx="0" cy="328930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8626475" y="1646728"/>
            <a:ext cx="1143000" cy="48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534525" y="1481628"/>
            <a:ext cx="234950" cy="1651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337425" y="1500678"/>
            <a:ext cx="2590800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807325" y="3742228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stCxn id="60" idx="1"/>
          </p:cNvCxnSpPr>
          <p:nvPr/>
        </p:nvCxnSpPr>
        <p:spPr>
          <a:xfrm>
            <a:off x="7807325" y="4262928"/>
            <a:ext cx="8509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7781925" y="3729528"/>
            <a:ext cx="175260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781925" y="2329353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683624" y="2343641"/>
            <a:ext cx="844550" cy="129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810625" y="2484928"/>
            <a:ext cx="609600" cy="493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848725" y="3007216"/>
            <a:ext cx="317500" cy="37941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H="1">
            <a:off x="9528174" y="3513628"/>
            <a:ext cx="444501" cy="0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9572625" y="2680984"/>
            <a:ext cx="117475" cy="24685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209926" y="1500678"/>
            <a:ext cx="3244850" cy="325191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5636656">
            <a:off x="5520564" y="2909959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10116078" y="1280643"/>
            <a:ext cx="21981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</a:t>
            </a:r>
            <a:r>
              <a:rPr lang="en-US" sz="4400" dirty="0" smtClean="0"/>
              <a:t> </a:t>
            </a:r>
          </a:p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73157" y="1531505"/>
            <a:ext cx="2734979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Ibm.damiler.Apple.davision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 rot="16449565">
            <a:off x="7625284" y="3634506"/>
            <a:ext cx="1335622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 rot="16449565">
            <a:off x="5271007" y="6178401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 rot="16449565">
            <a:off x="-331896" y="3934530"/>
            <a:ext cx="1079772" cy="338554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Ibm.damiler.Apple.davision</a:t>
            </a:r>
            <a:endParaRPr lang="en-US" sz="800" strike="sngStrike" dirty="0"/>
          </a:p>
        </p:txBody>
      </p:sp>
      <p:sp>
        <p:nvSpPr>
          <p:cNvPr id="3" name="Cloud 2"/>
          <p:cNvSpPr/>
          <p:nvPr/>
        </p:nvSpPr>
        <p:spPr>
          <a:xfrm>
            <a:off x="4083438" y="3121025"/>
            <a:ext cx="768233" cy="6408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accent4"/>
                </a:solidFill>
              </a:rPr>
              <a:t>SQ.ibm</a:t>
            </a:r>
            <a:endParaRPr lang="en-US" sz="800" dirty="0">
              <a:solidFill>
                <a:schemeClr val="accent4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2628" y="1933556"/>
            <a:ext cx="18421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).</a:t>
            </a:r>
            <a:r>
              <a:rPr lang="en-US" sz="900" strike="sngStrike" dirty="0" err="1" smtClean="0"/>
              <a:t>McCARTHY</a:t>
            </a:r>
            <a:r>
              <a:rPr lang="en-US" sz="900" strike="sngStrike" dirty="0" smtClean="0"/>
              <a:t>: Twins, Visa </a:t>
            </a:r>
            <a:r>
              <a:rPr lang="en-US" sz="900" strike="sngStrike" dirty="0" err="1" smtClean="0"/>
              <a:t>oj</a:t>
            </a:r>
            <a:endParaRPr lang="en-US" sz="9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662545" y="2252597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[x] no</a:t>
            </a:r>
            <a:endParaRPr lang="en-US" sz="900" dirty="0"/>
          </a:p>
        </p:txBody>
      </p:sp>
      <p:sp>
        <p:nvSpPr>
          <p:cNvPr id="13" name="Rectangle 12"/>
          <p:cNvSpPr/>
          <p:nvPr/>
        </p:nvSpPr>
        <p:spPr>
          <a:xfrm>
            <a:off x="274906" y="1805710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0" name="Rectangle 69"/>
          <p:cNvSpPr/>
          <p:nvPr/>
        </p:nvSpPr>
        <p:spPr>
          <a:xfrm>
            <a:off x="273217" y="3942005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1" name="Rectangle 70"/>
          <p:cNvSpPr/>
          <p:nvPr/>
        </p:nvSpPr>
        <p:spPr>
          <a:xfrm>
            <a:off x="8180318" y="4357011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6" name="Rectangle 75"/>
          <p:cNvSpPr/>
          <p:nvPr/>
        </p:nvSpPr>
        <p:spPr>
          <a:xfrm>
            <a:off x="5985042" y="5948327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80" name="Rectangle 79"/>
          <p:cNvSpPr/>
          <p:nvPr/>
        </p:nvSpPr>
        <p:spPr>
          <a:xfrm>
            <a:off x="3994309" y="3692940"/>
            <a:ext cx="844550" cy="10414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27838" y="3934530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Ibm.damiler.soa.JAX</a:t>
            </a:r>
            <a:r>
              <a:rPr lang="en-US" sz="800" strike="sngStrike" dirty="0" smtClean="0"/>
              <a:t>-WS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7337425" y="1500678"/>
            <a:ext cx="0" cy="2274569"/>
          </a:xfrm>
          <a:prstGeom prst="line">
            <a:avLst/>
          </a:prstGeom>
          <a:ln w="762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046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7972" cy="670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91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0" y="977900"/>
            <a:ext cx="12192000" cy="34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5C457E-CA31-4628-9748-8EC889D5A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4016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73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690B33-DBA9-4BF5-A099-18DE087040CE}"/>
              </a:ext>
            </a:extLst>
          </p:cNvPr>
          <p:cNvCxnSpPr/>
          <p:nvPr/>
        </p:nvCxnSpPr>
        <p:spPr>
          <a:xfrm>
            <a:off x="444500" y="189650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FC02735-2290-4F75-941E-78DE0C34B381}"/>
              </a:ext>
            </a:extLst>
          </p:cNvPr>
          <p:cNvSpPr txBox="1"/>
          <p:nvPr/>
        </p:nvSpPr>
        <p:spPr>
          <a:xfrm>
            <a:off x="381000" y="140120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22B5DF-03D4-4ADB-AA5B-F3BDCA868BB9}"/>
              </a:ext>
            </a:extLst>
          </p:cNvPr>
          <p:cNvSpPr txBox="1"/>
          <p:nvPr/>
        </p:nvSpPr>
        <p:spPr>
          <a:xfrm>
            <a:off x="522702" y="4649232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8B2693-2B07-4645-96F5-B487C5AFFC4A}"/>
              </a:ext>
            </a:extLst>
          </p:cNvPr>
          <p:cNvCxnSpPr/>
          <p:nvPr/>
        </p:nvCxnSpPr>
        <p:spPr>
          <a:xfrm>
            <a:off x="319502" y="511329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13A604A-5B8A-4F84-B483-A0FACBCF9273}"/>
              </a:ext>
            </a:extLst>
          </p:cNvPr>
          <p:cNvCxnSpPr/>
          <p:nvPr/>
        </p:nvCxnSpPr>
        <p:spPr>
          <a:xfrm>
            <a:off x="43118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F91CB25-66FE-4308-B06B-6691920C8160}"/>
              </a:ext>
            </a:extLst>
          </p:cNvPr>
          <p:cNvSpPr txBox="1"/>
          <p:nvPr/>
        </p:nvSpPr>
        <p:spPr>
          <a:xfrm>
            <a:off x="4533900" y="14012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F6EB960-24E6-487C-AC1B-86D67A1F8F30}"/>
              </a:ext>
            </a:extLst>
          </p:cNvPr>
          <p:cNvCxnSpPr/>
          <p:nvPr/>
        </p:nvCxnSpPr>
        <p:spPr>
          <a:xfrm>
            <a:off x="87441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015D1C-50A0-45BF-956F-3F7131731294}"/>
              </a:ext>
            </a:extLst>
          </p:cNvPr>
          <p:cNvCxnSpPr/>
          <p:nvPr/>
        </p:nvCxnSpPr>
        <p:spPr>
          <a:xfrm>
            <a:off x="8667933" y="517155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B57B24A-B919-4739-AEFB-F66A8F46826E}"/>
              </a:ext>
            </a:extLst>
          </p:cNvPr>
          <p:cNvSpPr/>
          <p:nvPr/>
        </p:nvSpPr>
        <p:spPr>
          <a:xfrm>
            <a:off x="8706216" y="1374259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5DCC62A-17B4-488A-B987-149CF1554724}"/>
              </a:ext>
            </a:extLst>
          </p:cNvPr>
          <p:cNvSpPr/>
          <p:nvPr/>
        </p:nvSpPr>
        <p:spPr>
          <a:xfrm>
            <a:off x="8706216" y="474456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56D10-1D78-44B5-89CD-154A9C55F9B7}"/>
              </a:ext>
            </a:extLst>
          </p:cNvPr>
          <p:cNvSpPr/>
          <p:nvPr/>
        </p:nvSpPr>
        <p:spPr>
          <a:xfrm>
            <a:off x="1017424" y="2106057"/>
            <a:ext cx="2081376" cy="2448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297D8E8-7859-49C0-AF8D-7D12BE5015BB}"/>
              </a:ext>
            </a:extLst>
          </p:cNvPr>
          <p:cNvSpPr/>
          <p:nvPr/>
        </p:nvSpPr>
        <p:spPr>
          <a:xfrm>
            <a:off x="1226262" y="4073523"/>
            <a:ext cx="1663700" cy="247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DCCC40-193E-473C-8FA4-991D8DCD1401}"/>
              </a:ext>
            </a:extLst>
          </p:cNvPr>
          <p:cNvSpPr/>
          <p:nvPr/>
        </p:nvSpPr>
        <p:spPr>
          <a:xfrm>
            <a:off x="1017424" y="2106057"/>
            <a:ext cx="2081376" cy="3492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2E2BC2-22FE-4E88-A862-200004248F5A}"/>
              </a:ext>
            </a:extLst>
          </p:cNvPr>
          <p:cNvSpPr/>
          <p:nvPr/>
        </p:nvSpPr>
        <p:spPr>
          <a:xfrm>
            <a:off x="1017424" y="2455300"/>
            <a:ext cx="2081376" cy="1193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8C361D5-81FD-4AB0-8568-6B99985EAD6B}"/>
              </a:ext>
            </a:extLst>
          </p:cNvPr>
          <p:cNvSpPr/>
          <p:nvPr/>
        </p:nvSpPr>
        <p:spPr>
          <a:xfrm>
            <a:off x="1226262" y="276860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CD99C8-C541-4C08-9EED-36F12E626395}"/>
              </a:ext>
            </a:extLst>
          </p:cNvPr>
          <p:cNvSpPr/>
          <p:nvPr/>
        </p:nvSpPr>
        <p:spPr>
          <a:xfrm>
            <a:off x="1226262" y="313343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0185980-038F-48AC-81DA-2DD763CCD3D1}"/>
              </a:ext>
            </a:extLst>
          </p:cNvPr>
          <p:cNvSpPr/>
          <p:nvPr/>
        </p:nvSpPr>
        <p:spPr>
          <a:xfrm>
            <a:off x="1226262" y="3572907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DDA034AA-7C50-4A01-959C-1C8A17DD1698}"/>
              </a:ext>
            </a:extLst>
          </p:cNvPr>
          <p:cNvSpPr/>
          <p:nvPr/>
        </p:nvSpPr>
        <p:spPr>
          <a:xfrm>
            <a:off x="1105329" y="5308160"/>
            <a:ext cx="1725776" cy="1457541"/>
          </a:xfrm>
          <a:prstGeom prst="cube">
            <a:avLst>
              <a:gd name="adj" fmla="val 1367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9677" y="1849835"/>
            <a:ext cx="2790825" cy="3648075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04F9EC31-A5DE-4A56-A3B3-3936F99B20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27" y="5634361"/>
            <a:ext cx="718120" cy="113134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830AA44-E8BA-4265-9F4F-87B94B661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201" y="5642448"/>
            <a:ext cx="968330" cy="110471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16200000">
            <a:off x="5030190" y="6059738"/>
            <a:ext cx="11657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HOMICIDE:MAYOR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6993531" y="5866280"/>
            <a:ext cx="8867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mdma,moby</a:t>
            </a:r>
            <a:r>
              <a:rPr lang="en-US" sz="800" strike="sngStrike" dirty="0" smtClean="0"/>
              <a:t>(a))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096987" y="5492826"/>
            <a:ext cx="3728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9" idx="3"/>
            <a:endCxn id="18" idx="0"/>
          </p:cNvCxnSpPr>
          <p:nvPr/>
        </p:nvCxnSpPr>
        <p:spPr>
          <a:xfrm flipV="1">
            <a:off x="5334747" y="6182849"/>
            <a:ext cx="155185" cy="17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8" idx="2"/>
            <a:endCxn id="100" idx="1"/>
          </p:cNvCxnSpPr>
          <p:nvPr/>
        </p:nvCxnSpPr>
        <p:spPr>
          <a:xfrm>
            <a:off x="5736153" y="6182849"/>
            <a:ext cx="289048" cy="1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016754" y="5516594"/>
            <a:ext cx="968330" cy="107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</a:t>
            </a:r>
            <a:endParaRPr lang="en-US" sz="800" strike="sngStrike" dirty="0"/>
          </a:p>
        </p:txBody>
      </p:sp>
      <p:sp>
        <p:nvSpPr>
          <p:cNvPr id="44" name="Cube 43"/>
          <p:cNvSpPr/>
          <p:nvPr/>
        </p:nvSpPr>
        <p:spPr>
          <a:xfrm>
            <a:off x="7528957" y="5642448"/>
            <a:ext cx="522514" cy="3944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01" name="Cube 100"/>
          <p:cNvSpPr/>
          <p:nvPr/>
        </p:nvSpPr>
        <p:spPr>
          <a:xfrm>
            <a:off x="4032786" y="5603082"/>
            <a:ext cx="522514" cy="3944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ocs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311833" y="5516594"/>
            <a:ext cx="1178098" cy="123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4032786" y="5570178"/>
            <a:ext cx="4268066" cy="128782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328343" y="5086745"/>
            <a:ext cx="15167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Ibm.cleint.bofa.steve.breedlove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Ibm.cldiet.bofa.metz</a:t>
            </a:r>
            <a:endParaRPr lang="en-US" sz="800" strike="sngStrike" dirty="0"/>
          </a:p>
        </p:txBody>
      </p:sp>
      <p:sp>
        <p:nvSpPr>
          <p:cNvPr id="102" name="Heart 101"/>
          <p:cNvSpPr/>
          <p:nvPr/>
        </p:nvSpPr>
        <p:spPr>
          <a:xfrm>
            <a:off x="7635834" y="4929226"/>
            <a:ext cx="665018" cy="49607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412339" y="4833898"/>
            <a:ext cx="701598" cy="4742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Cube 108"/>
          <p:cNvSpPr/>
          <p:nvPr/>
        </p:nvSpPr>
        <p:spPr>
          <a:xfrm>
            <a:off x="3955180" y="3498720"/>
            <a:ext cx="574497" cy="1363111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roof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184401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0" y="977900"/>
            <a:ext cx="12192000" cy="34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11196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79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92200"/>
            <a:ext cx="12192000" cy="3175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9690B33-DBA9-4BF5-A099-18DE087040CE}"/>
              </a:ext>
            </a:extLst>
          </p:cNvPr>
          <p:cNvCxnSpPr/>
          <p:nvPr/>
        </p:nvCxnSpPr>
        <p:spPr>
          <a:xfrm>
            <a:off x="444500" y="189650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FC02735-2290-4F75-941E-78DE0C34B381}"/>
              </a:ext>
            </a:extLst>
          </p:cNvPr>
          <p:cNvSpPr txBox="1"/>
          <p:nvPr/>
        </p:nvSpPr>
        <p:spPr>
          <a:xfrm>
            <a:off x="381000" y="140120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A22B5DF-03D4-4ADB-AA5B-F3BDCA868BB9}"/>
              </a:ext>
            </a:extLst>
          </p:cNvPr>
          <p:cNvSpPr txBox="1"/>
          <p:nvPr/>
        </p:nvSpPr>
        <p:spPr>
          <a:xfrm>
            <a:off x="522702" y="4649232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E8B2693-2B07-4645-96F5-B487C5AFFC4A}"/>
              </a:ext>
            </a:extLst>
          </p:cNvPr>
          <p:cNvCxnSpPr/>
          <p:nvPr/>
        </p:nvCxnSpPr>
        <p:spPr>
          <a:xfrm>
            <a:off x="319502" y="511329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13A604A-5B8A-4F84-B483-A0FACBCF9273}"/>
              </a:ext>
            </a:extLst>
          </p:cNvPr>
          <p:cNvCxnSpPr/>
          <p:nvPr/>
        </p:nvCxnSpPr>
        <p:spPr>
          <a:xfrm>
            <a:off x="43118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4F91CB25-66FE-4308-B06B-6691920C8160}"/>
              </a:ext>
            </a:extLst>
          </p:cNvPr>
          <p:cNvSpPr txBox="1"/>
          <p:nvPr/>
        </p:nvSpPr>
        <p:spPr>
          <a:xfrm>
            <a:off x="4533900" y="140120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F6EB960-24E6-487C-AC1B-86D67A1F8F30}"/>
              </a:ext>
            </a:extLst>
          </p:cNvPr>
          <p:cNvCxnSpPr/>
          <p:nvPr/>
        </p:nvCxnSpPr>
        <p:spPr>
          <a:xfrm>
            <a:off x="8744133" y="1770540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C015D1C-50A0-45BF-956F-3F7131731294}"/>
              </a:ext>
            </a:extLst>
          </p:cNvPr>
          <p:cNvCxnSpPr/>
          <p:nvPr/>
        </p:nvCxnSpPr>
        <p:spPr>
          <a:xfrm>
            <a:off x="8667933" y="5171558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B57B24A-B919-4739-AEFB-F66A8F46826E}"/>
              </a:ext>
            </a:extLst>
          </p:cNvPr>
          <p:cNvSpPr/>
          <p:nvPr/>
        </p:nvSpPr>
        <p:spPr>
          <a:xfrm>
            <a:off x="8706216" y="1374259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5DCC62A-17B4-488A-B987-149CF1554724}"/>
              </a:ext>
            </a:extLst>
          </p:cNvPr>
          <p:cNvSpPr/>
          <p:nvPr/>
        </p:nvSpPr>
        <p:spPr>
          <a:xfrm>
            <a:off x="8706216" y="4744560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7C56D10-1D78-44B5-89CD-154A9C55F9B7}"/>
              </a:ext>
            </a:extLst>
          </p:cNvPr>
          <p:cNvSpPr/>
          <p:nvPr/>
        </p:nvSpPr>
        <p:spPr>
          <a:xfrm>
            <a:off x="1017424" y="2106057"/>
            <a:ext cx="2081376" cy="2448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297D8E8-7859-49C0-AF8D-7D12BE5015BB}"/>
              </a:ext>
            </a:extLst>
          </p:cNvPr>
          <p:cNvSpPr/>
          <p:nvPr/>
        </p:nvSpPr>
        <p:spPr>
          <a:xfrm>
            <a:off x="1226262" y="4073523"/>
            <a:ext cx="1663700" cy="2471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9DCCC40-193E-473C-8FA4-991D8DCD1401}"/>
              </a:ext>
            </a:extLst>
          </p:cNvPr>
          <p:cNvSpPr/>
          <p:nvPr/>
        </p:nvSpPr>
        <p:spPr>
          <a:xfrm>
            <a:off x="1017424" y="2106057"/>
            <a:ext cx="2081376" cy="3492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72E2BC2-22FE-4E88-A862-200004248F5A}"/>
              </a:ext>
            </a:extLst>
          </p:cNvPr>
          <p:cNvSpPr/>
          <p:nvPr/>
        </p:nvSpPr>
        <p:spPr>
          <a:xfrm>
            <a:off x="1017424" y="2455300"/>
            <a:ext cx="2081376" cy="11932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8C361D5-81FD-4AB0-8568-6B99985EAD6B}"/>
              </a:ext>
            </a:extLst>
          </p:cNvPr>
          <p:cNvSpPr/>
          <p:nvPr/>
        </p:nvSpPr>
        <p:spPr>
          <a:xfrm>
            <a:off x="1226262" y="276860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5CD99C8-C541-4C08-9EED-36F12E626395}"/>
              </a:ext>
            </a:extLst>
          </p:cNvPr>
          <p:cNvSpPr/>
          <p:nvPr/>
        </p:nvSpPr>
        <p:spPr>
          <a:xfrm>
            <a:off x="1226262" y="3133430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0185980-038F-48AC-81DA-2DD763CCD3D1}"/>
              </a:ext>
            </a:extLst>
          </p:cNvPr>
          <p:cNvSpPr/>
          <p:nvPr/>
        </p:nvSpPr>
        <p:spPr>
          <a:xfrm>
            <a:off x="1226262" y="3572907"/>
            <a:ext cx="1663700" cy="2455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>
            <a:extLst>
              <a:ext uri="{FF2B5EF4-FFF2-40B4-BE49-F238E27FC236}">
                <a16:creationId xmlns:a16="http://schemas.microsoft.com/office/drawing/2014/main" id="{DDA034AA-7C50-4A01-959C-1C8A17DD1698}"/>
              </a:ext>
            </a:extLst>
          </p:cNvPr>
          <p:cNvSpPr/>
          <p:nvPr/>
        </p:nvSpPr>
        <p:spPr>
          <a:xfrm>
            <a:off x="1105329" y="5308160"/>
            <a:ext cx="1725776" cy="1457541"/>
          </a:xfrm>
          <a:prstGeom prst="cube">
            <a:avLst>
              <a:gd name="adj" fmla="val 1367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311833" y="2104431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 smtClean="0"/>
              <a:t> </a:t>
            </a:r>
            <a:r>
              <a:rPr lang="en-US" sz="800" b="1" dirty="0">
                <a:latin typeface="Lucida Console" panose="020B0609040504020204" pitchFamily="49" charset="0"/>
              </a:rPr>
              <a:t>$</a:t>
            </a:r>
            <a:r>
              <a:rPr lang="en-US" sz="800" b="1" dirty="0" err="1">
                <a:latin typeface="Lucida Console" panose="020B0609040504020204" pitchFamily="49" charset="0"/>
              </a:rPr>
              <a:t>ws</a:t>
            </a:r>
            <a:r>
              <a:rPr lang="en-US" sz="800" b="1" dirty="0">
                <a:latin typeface="Lucida Console" panose="020B0609040504020204" pitchFamily="49" charset="0"/>
              </a:rPr>
              <a:t> = (New-</a:t>
            </a:r>
            <a:r>
              <a:rPr lang="en-US" sz="800" b="1" dirty="0" err="1">
                <a:latin typeface="Lucida Console" panose="020B0609040504020204" pitchFamily="49" charset="0"/>
              </a:rPr>
              <a:t>WebServiceProxy</a:t>
            </a:r>
            <a:r>
              <a:rPr lang="en-US" sz="800" b="1" dirty="0">
                <a:latin typeface="Lucida Console" panose="020B0609040504020204" pitchFamily="49" charset="0"/>
              </a:rPr>
              <a:t> -</a:t>
            </a:r>
            <a:r>
              <a:rPr lang="en-US" sz="800" b="1" dirty="0" err="1">
                <a:latin typeface="Lucida Console" panose="020B0609040504020204" pitchFamily="49" charset="0"/>
              </a:rPr>
              <a:t>uri</a:t>
            </a:r>
            <a:r>
              <a:rPr lang="en-US" sz="800" b="1" dirty="0">
                <a:latin typeface="Lucida Console" panose="020B0609040504020204" pitchFamily="49" charset="0"/>
              </a:rPr>
              <a:t> "https://s3.amazonaws.com/ec2-downloads/ec2.wsdl")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78705" y="5708350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AWS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49933" y="259389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 smtClean="0"/>
              <a:t> </a:t>
            </a:r>
            <a:r>
              <a:rPr lang="en-US" sz="1000" dirty="0">
                <a:latin typeface="Lucida Console" panose="020B0609040504020204" pitchFamily="49" charset="0"/>
              </a:rPr>
              <a:t>$</a:t>
            </a:r>
            <a:r>
              <a:rPr lang="en-US" sz="1000" dirty="0" err="1">
                <a:latin typeface="Lucida Console" panose="020B0609040504020204" pitchFamily="49" charset="0"/>
              </a:rPr>
              <a:t>ws.getHashCode</a:t>
            </a:r>
            <a:r>
              <a:rPr lang="en-US" sz="1000" dirty="0">
                <a:latin typeface="Lucida Console" panose="020B0609040504020204" pitchFamily="49" charset="0"/>
              </a:rPr>
              <a:t>()</a:t>
            </a:r>
          </a:p>
          <a:p>
            <a:r>
              <a:rPr lang="en-US" sz="1000" dirty="0">
                <a:latin typeface="Lucida Console" panose="020B0609040504020204" pitchFamily="49" charset="0"/>
              </a:rPr>
              <a:t>27354547 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9933" y="2319875"/>
            <a:ext cx="17302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latin typeface="Lucida Console" panose="020B0609040504020204" pitchFamily="49" charset="0"/>
              </a:rPr>
              <a:t>$</a:t>
            </a:r>
            <a:r>
              <a:rPr lang="en-US" sz="800" dirty="0" err="1" smtClean="0">
                <a:latin typeface="Lucida Console" panose="020B0609040504020204" pitchFamily="49" charset="0"/>
              </a:rPr>
              <a:t>ws</a:t>
            </a:r>
            <a:r>
              <a:rPr lang="en-US" sz="800" dirty="0" smtClean="0">
                <a:latin typeface="Lucida Console" panose="020B0609040504020204" pitchFamily="49" charset="0"/>
              </a:rPr>
              <a:t>=</a:t>
            </a:r>
            <a:r>
              <a:rPr lang="en-US" sz="800" dirty="0" err="1" smtClean="0">
                <a:latin typeface="Lucida Console" panose="020B0609040504020204" pitchFamily="49" charset="0"/>
              </a:rPr>
              <a:t>StartInstances</a:t>
            </a:r>
            <a:r>
              <a:rPr lang="en-US" sz="800" dirty="0" smtClean="0">
                <a:latin typeface="Lucida Console" panose="020B0609040504020204" pitchFamily="49" charset="0"/>
              </a:rPr>
              <a:t>                                  </a:t>
            </a:r>
          </a:p>
          <a:p>
            <a:r>
              <a:rPr lang="en-US" sz="800" dirty="0" smtClean="0">
                <a:latin typeface="Lucida Console" panose="020B0609040504020204" pitchFamily="49" charset="0"/>
              </a:rPr>
              <a:t>$</a:t>
            </a:r>
            <a:r>
              <a:rPr lang="en-US" sz="800" dirty="0" err="1" smtClean="0">
                <a:latin typeface="Lucida Console" panose="020B0609040504020204" pitchFamily="49" charset="0"/>
              </a:rPr>
              <a:t>ws</a:t>
            </a:r>
            <a:r>
              <a:rPr lang="en-US" sz="800" dirty="0" smtClean="0">
                <a:latin typeface="Lucida Console" panose="020B0609040504020204" pitchFamily="49" charset="0"/>
              </a:rPr>
              <a:t>=</a:t>
            </a:r>
            <a:r>
              <a:rPr lang="en-US" sz="800" dirty="0" err="1" smtClean="0">
                <a:latin typeface="Lucida Console" panose="020B0609040504020204" pitchFamily="49" charset="0"/>
              </a:rPr>
              <a:t>StopInstances</a:t>
            </a:r>
            <a:r>
              <a:rPr lang="en-US" sz="800" dirty="0" smtClean="0">
                <a:latin typeface="Lucida Console" panose="020B0609040504020204" pitchFamily="49" charset="0"/>
              </a:rPr>
              <a:t>        </a:t>
            </a:r>
            <a:endParaRPr lang="en-US" sz="800" dirty="0">
              <a:latin typeface="Lucida Console" panose="020B0609040504020204" pitchFamily="49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3A604A-5B8A-4F84-B483-A0FACBCF9273}"/>
              </a:ext>
            </a:extLst>
          </p:cNvPr>
          <p:cNvCxnSpPr/>
          <p:nvPr/>
        </p:nvCxnSpPr>
        <p:spPr>
          <a:xfrm>
            <a:off x="4349933" y="3256182"/>
            <a:ext cx="308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24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464</Words>
  <Application>Microsoft Office PowerPoint</Application>
  <PresentationFormat>Widescreen</PresentationFormat>
  <Paragraphs>220</Paragraphs>
  <Slides>13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Lucida Console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14</cp:revision>
  <dcterms:created xsi:type="dcterms:W3CDTF">2023-06-29T18:09:37Z</dcterms:created>
  <dcterms:modified xsi:type="dcterms:W3CDTF">2023-06-29T20:49:27Z</dcterms:modified>
</cp:coreProperties>
</file>